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71" r:id="rId5"/>
    <p:sldId id="260" r:id="rId6"/>
    <p:sldId id="269" r:id="rId7"/>
    <p:sldId id="270" r:id="rId8"/>
    <p:sldId id="272" r:id="rId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2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8712-29D3-B44D-BF52-0A65945F026C}" type="datetimeFigureOut">
              <a:rPr lang="nb-NO" smtClean="0"/>
              <a:t>22.10.22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9C7D-FB5A-8B46-B760-BCBD5E95E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85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8712-29D3-B44D-BF52-0A65945F026C}" type="datetimeFigureOut">
              <a:rPr lang="nb-NO" smtClean="0"/>
              <a:t>22.10.22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9C7D-FB5A-8B46-B760-BCBD5E95E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30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8712-29D3-B44D-BF52-0A65945F026C}" type="datetimeFigureOut">
              <a:rPr lang="nb-NO" smtClean="0"/>
              <a:t>22.10.22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9C7D-FB5A-8B46-B760-BCBD5E95E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306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8712-29D3-B44D-BF52-0A65945F026C}" type="datetimeFigureOut">
              <a:rPr lang="nb-NO" smtClean="0"/>
              <a:t>22.10.22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9C7D-FB5A-8B46-B760-BCBD5E95E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77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8712-29D3-B44D-BF52-0A65945F026C}" type="datetimeFigureOut">
              <a:rPr lang="nb-NO" smtClean="0"/>
              <a:t>22.10.22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9C7D-FB5A-8B46-B760-BCBD5E95E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91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8712-29D3-B44D-BF52-0A65945F026C}" type="datetimeFigureOut">
              <a:rPr lang="nb-NO" smtClean="0"/>
              <a:t>22.10.22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9C7D-FB5A-8B46-B760-BCBD5E95E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59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8712-29D3-B44D-BF52-0A65945F026C}" type="datetimeFigureOut">
              <a:rPr lang="nb-NO" smtClean="0"/>
              <a:t>22.10.22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9C7D-FB5A-8B46-B760-BCBD5E95E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216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8712-29D3-B44D-BF52-0A65945F026C}" type="datetimeFigureOut">
              <a:rPr lang="nb-NO" smtClean="0"/>
              <a:t>22.10.22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9C7D-FB5A-8B46-B760-BCBD5E95E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62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8712-29D3-B44D-BF52-0A65945F026C}" type="datetimeFigureOut">
              <a:rPr lang="nb-NO" smtClean="0"/>
              <a:t>22.10.22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9C7D-FB5A-8B46-B760-BCBD5E95E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95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8712-29D3-B44D-BF52-0A65945F026C}" type="datetimeFigureOut">
              <a:rPr lang="nb-NO" smtClean="0"/>
              <a:t>22.10.22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9C7D-FB5A-8B46-B760-BCBD5E95E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919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8712-29D3-B44D-BF52-0A65945F026C}" type="datetimeFigureOut">
              <a:rPr lang="nb-NO" smtClean="0"/>
              <a:t>22.10.22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9C7D-FB5A-8B46-B760-BCBD5E95E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0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88712-29D3-B44D-BF52-0A65945F026C}" type="datetimeFigureOut">
              <a:rPr lang="nb-NO" smtClean="0"/>
              <a:t>22.10.22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D9C7D-FB5A-8B46-B760-BCBD5E95E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67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2"/>
          <p:cNvSpPr txBox="1">
            <a:spLocks noChangeArrowheads="1"/>
          </p:cNvSpPr>
          <p:nvPr/>
        </p:nvSpPr>
        <p:spPr bwMode="auto">
          <a:xfrm>
            <a:off x="6589663" y="603045"/>
            <a:ext cx="2301875" cy="51606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n-NO" sz="1600" dirty="0">
                <a:effectLst/>
                <a:latin typeface="Calibri"/>
                <a:ea typeface="Calibri"/>
                <a:cs typeface="Times New Roman"/>
              </a:rPr>
              <a:t>Kva ynskjer vi med </a:t>
            </a:r>
            <a:r>
              <a:rPr lang="nn-NO" sz="1600" dirty="0" err="1">
                <a:effectLst/>
                <a:latin typeface="Calibri"/>
                <a:ea typeface="Calibri"/>
                <a:cs typeface="Times New Roman"/>
              </a:rPr>
              <a:t>Årvika</a:t>
            </a:r>
            <a:r>
              <a:rPr lang="nn-NO" sz="1600" dirty="0">
                <a:effectLst/>
                <a:latin typeface="Calibri"/>
                <a:ea typeface="Calibri"/>
                <a:cs typeface="Times New Roman"/>
              </a:rPr>
              <a:t> badeplass?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n-NO" sz="1200" b="1" dirty="0">
                <a:effectLst/>
                <a:latin typeface="Calibri"/>
                <a:ea typeface="Calibri"/>
                <a:cs typeface="Times New Roman"/>
              </a:rPr>
              <a:t>Fonnes bygdelag ynskjer ei rekke tiltak for å gjera badestranda </a:t>
            </a:r>
            <a:r>
              <a:rPr lang="nn-NO" sz="1200" b="1" dirty="0" smtClean="0">
                <a:effectLst/>
                <a:latin typeface="Calibri"/>
                <a:ea typeface="Calibri"/>
                <a:cs typeface="Times New Roman"/>
              </a:rPr>
              <a:t>og området enno </a:t>
            </a:r>
            <a:r>
              <a:rPr lang="nn-NO" sz="1200" b="1" dirty="0">
                <a:effectLst/>
                <a:latin typeface="Calibri"/>
                <a:ea typeface="Calibri"/>
                <a:cs typeface="Times New Roman"/>
              </a:rPr>
              <a:t>meir attraktiv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n-NO" sz="1000" dirty="0">
                <a:effectLst/>
                <a:latin typeface="Calibri"/>
                <a:ea typeface="Calibri"/>
                <a:cs typeface="Times New Roman"/>
              </a:rPr>
              <a:t>Universell turveg inn i </a:t>
            </a:r>
            <a:r>
              <a:rPr lang="nn-NO" sz="1000" dirty="0" smtClean="0">
                <a:effectLst/>
                <a:latin typeface="Calibri"/>
                <a:ea typeface="Calibri"/>
                <a:cs typeface="Times New Roman"/>
              </a:rPr>
              <a:t>området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n-NO" sz="1000" dirty="0" smtClean="0">
                <a:latin typeface="Calibri"/>
                <a:ea typeface="Calibri"/>
                <a:cs typeface="Times New Roman"/>
              </a:rPr>
              <a:t>Sti til Vardtangen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n-NO" sz="1000" dirty="0" err="1" smtClean="0">
                <a:effectLst/>
                <a:latin typeface="Calibri"/>
                <a:ea typeface="Calibri"/>
                <a:cs typeface="Times New Roman"/>
              </a:rPr>
              <a:t>Treningsapparater</a:t>
            </a:r>
            <a:r>
              <a:rPr lang="nn-NO" sz="1000" dirty="0" smtClean="0">
                <a:effectLst/>
                <a:latin typeface="Calibri"/>
                <a:ea typeface="Calibri"/>
                <a:cs typeface="Times New Roman"/>
              </a:rPr>
              <a:t> i området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n-NO" sz="1000" dirty="0">
                <a:effectLst/>
                <a:latin typeface="Calibri"/>
                <a:ea typeface="Calibri"/>
                <a:cs typeface="Times New Roman"/>
              </a:rPr>
              <a:t>Nytt </a:t>
            </a:r>
            <a:r>
              <a:rPr lang="nn-NO" sz="1000" dirty="0" err="1" smtClean="0">
                <a:effectLst/>
                <a:latin typeface="Calibri"/>
                <a:ea typeface="Calibri"/>
                <a:cs typeface="Times New Roman"/>
              </a:rPr>
              <a:t>oppgradert</a:t>
            </a:r>
            <a:r>
              <a:rPr lang="nn-NO" sz="1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nn-NO" sz="1000" dirty="0">
                <a:effectLst/>
                <a:latin typeface="Calibri"/>
                <a:ea typeface="Calibri"/>
                <a:cs typeface="Times New Roman"/>
              </a:rPr>
              <a:t>og betre tilgjengeleg </a:t>
            </a:r>
            <a:r>
              <a:rPr lang="nn-NO" sz="1000" dirty="0" smtClean="0">
                <a:effectLst/>
                <a:latin typeface="Calibri"/>
                <a:ea typeface="Calibri"/>
                <a:cs typeface="Times New Roman"/>
              </a:rPr>
              <a:t>toalett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n-NO" sz="1000" dirty="0" smtClean="0">
                <a:latin typeface="Calibri"/>
                <a:ea typeface="Calibri"/>
                <a:cs typeface="Times New Roman"/>
              </a:rPr>
              <a:t>Gapahuk i </a:t>
            </a:r>
            <a:r>
              <a:rPr lang="nn-NO" sz="1000" dirty="0" err="1" smtClean="0">
                <a:latin typeface="Calibri"/>
                <a:ea typeface="Calibri"/>
                <a:cs typeface="Times New Roman"/>
              </a:rPr>
              <a:t>Årvika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n-NO" sz="1000" dirty="0">
                <a:effectLst/>
                <a:latin typeface="Calibri"/>
                <a:ea typeface="Calibri"/>
                <a:cs typeface="Times New Roman"/>
              </a:rPr>
              <a:t>Aktivitetsområde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nn-NO" sz="1000" dirty="0">
                <a:effectLst/>
                <a:latin typeface="Calibri"/>
                <a:ea typeface="Calibri"/>
                <a:cs typeface="Times New Roman"/>
              </a:rPr>
              <a:t>Sandvolleyball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nn-NO" sz="1000" dirty="0" err="1">
                <a:effectLst/>
                <a:latin typeface="Calibri"/>
                <a:ea typeface="Calibri"/>
                <a:cs typeface="Times New Roman"/>
              </a:rPr>
              <a:t>Kiting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nn-NO" sz="1000" dirty="0" err="1">
                <a:effectLst/>
                <a:latin typeface="Calibri"/>
                <a:ea typeface="Calibri"/>
                <a:cs typeface="Times New Roman"/>
              </a:rPr>
              <a:t>Windsurfing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nn-NO" sz="1000" dirty="0" err="1">
                <a:effectLst/>
                <a:latin typeface="Calibri"/>
                <a:ea typeface="Calibri"/>
                <a:cs typeface="Times New Roman"/>
              </a:rPr>
              <a:t>Frisbeegolf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nn-NO" sz="1000" dirty="0" err="1">
                <a:effectLst/>
                <a:latin typeface="Calibri"/>
                <a:ea typeface="Calibri"/>
                <a:cs typeface="Times New Roman"/>
              </a:rPr>
              <a:t>Bading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nn-NO" sz="1000" dirty="0">
                <a:effectLst/>
                <a:latin typeface="Calibri"/>
                <a:ea typeface="Calibri"/>
                <a:cs typeface="Times New Roman"/>
              </a:rPr>
              <a:t>Kajakk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nn-NO" sz="1000" dirty="0">
                <a:effectLst/>
                <a:latin typeface="Calibri"/>
                <a:ea typeface="Calibri"/>
                <a:cs typeface="Times New Roman"/>
              </a:rPr>
              <a:t>Grilling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nn-NO" sz="1000" dirty="0" err="1">
                <a:effectLst/>
                <a:latin typeface="Calibri"/>
                <a:ea typeface="Calibri"/>
                <a:cs typeface="Times New Roman"/>
              </a:rPr>
              <a:t>Havsportcamp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n-NO" sz="1000" dirty="0">
                <a:effectLst/>
                <a:latin typeface="Calibri"/>
                <a:ea typeface="Calibri"/>
                <a:cs typeface="Times New Roman"/>
              </a:rPr>
              <a:t>Ein stad der born og unge kan trivast og utfalda seg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n-NO" sz="1000" dirty="0">
                <a:effectLst/>
                <a:latin typeface="Calibri"/>
                <a:ea typeface="Calibri"/>
                <a:cs typeface="Times New Roman"/>
              </a:rPr>
              <a:t>Eit rekreasjonsområde for nærmiljøet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nn-NO" sz="1000" dirty="0">
                <a:effectLst/>
                <a:latin typeface="Calibri"/>
                <a:ea typeface="Calibri"/>
                <a:cs typeface="Times New Roman"/>
              </a:rPr>
              <a:t>Ein stad der folk frå heile Nordhordland ynskjer å besøkje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Bild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29" y="2595838"/>
            <a:ext cx="5752877" cy="4167641"/>
          </a:xfrm>
          <a:prstGeom prst="rect">
            <a:avLst/>
          </a:prstGeom>
        </p:spPr>
      </p:pic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499430" y="87924"/>
            <a:ext cx="5752877" cy="2507914"/>
          </a:xfrm>
          <a:prstGeom prst="rect">
            <a:avLst/>
          </a:prstGeom>
          <a:solidFill>
            <a:srgbClr val="943634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94796" dir="17286226" sy="-100000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0" vert="horz" wrap="square" lIns="91440" tIns="914400" rIns="914400" bIns="9144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8000" cap="all" dirty="0" smtClean="0">
                <a:solidFill>
                  <a:srgbClr val="9BBB59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83846" y="244231"/>
            <a:ext cx="4699000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2200" cap="all" dirty="0">
                <a:solidFill>
                  <a:srgbClr val="9BBB59"/>
                </a:solidFill>
                <a:ea typeface="Calibri"/>
                <a:cs typeface="Times New Roman"/>
              </a:rPr>
              <a:t>Fonnes bygdelag</a:t>
            </a:r>
            <a:endParaRPr lang="nb-NO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2800" cap="all" dirty="0" err="1" smtClean="0">
                <a:solidFill>
                  <a:srgbClr val="FFFFFF"/>
                </a:solidFill>
                <a:ea typeface="Calibri"/>
                <a:cs typeface="Times New Roman"/>
              </a:rPr>
              <a:t>Årvika</a:t>
            </a:r>
            <a:r>
              <a:rPr lang="nb-NO" sz="2800" cap="all" dirty="0" smtClean="0">
                <a:solidFill>
                  <a:srgbClr val="FFFFFF"/>
                </a:solidFill>
                <a:ea typeface="Calibri"/>
                <a:cs typeface="Times New Roman"/>
              </a:rPr>
              <a:t/>
            </a:r>
            <a:br>
              <a:rPr lang="nb-NO" sz="2800" cap="all" dirty="0" smtClean="0">
                <a:solidFill>
                  <a:srgbClr val="FFFFFF"/>
                </a:solidFill>
                <a:ea typeface="Calibri"/>
                <a:cs typeface="Times New Roman"/>
              </a:rPr>
            </a:br>
            <a:r>
              <a:rPr lang="nb-NO" sz="2800" cap="all" dirty="0" smtClean="0">
                <a:solidFill>
                  <a:srgbClr val="FFFFFF"/>
                </a:solidFill>
                <a:ea typeface="Calibri"/>
                <a:cs typeface="Times New Roman"/>
              </a:rPr>
              <a:t>Friluftsområde</a:t>
            </a:r>
            <a:endParaRPr lang="nb-NO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cap="all" dirty="0">
                <a:solidFill>
                  <a:srgbClr val="9BBB59"/>
                </a:solidFill>
                <a:ea typeface="Calibri"/>
                <a:cs typeface="Times New Roman"/>
              </a:rPr>
              <a:t>-Utvikling og tilrettelegging</a:t>
            </a:r>
            <a:endParaRPr lang="nb-NO" sz="1100" dirty="0">
              <a:ea typeface="Calibri"/>
              <a:cs typeface="Times New Roman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395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1392" y="274638"/>
            <a:ext cx="8697454" cy="774989"/>
          </a:xfrm>
        </p:spPr>
        <p:txBody>
          <a:bodyPr>
            <a:norm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nn-NO" sz="1400" dirty="0" smtClean="0">
                <a:solidFill>
                  <a:prstClr val="black"/>
                </a:solidFill>
                <a:ea typeface="+mn-ea"/>
                <a:cs typeface="+mn-cs"/>
              </a:rPr>
              <a:t>        Prosjektet som er eit samarbeidsprosjekt mellom Austrheim </a:t>
            </a:r>
            <a:r>
              <a:rPr lang="nn-NO" sz="1400" dirty="0">
                <a:solidFill>
                  <a:prstClr val="black"/>
                </a:solidFill>
                <a:ea typeface="+mn-ea"/>
                <a:cs typeface="+mn-cs"/>
              </a:rPr>
              <a:t>kommune , Bergen og omland friluftsråd </a:t>
            </a:r>
            <a:r>
              <a:rPr lang="nn-NO" sz="1400" dirty="0" smtClean="0">
                <a:solidFill>
                  <a:prstClr val="black"/>
                </a:solidFill>
                <a:ea typeface="+mn-ea"/>
                <a:cs typeface="+mn-cs"/>
              </a:rPr>
              <a:t>og Fonnes bygdelag starta i 2014 og </a:t>
            </a:r>
            <a:r>
              <a:rPr lang="nn-NO" sz="1400" dirty="0" err="1" smtClean="0">
                <a:solidFill>
                  <a:prstClr val="black"/>
                </a:solidFill>
                <a:ea typeface="+mn-ea"/>
                <a:cs typeface="+mn-cs"/>
              </a:rPr>
              <a:t>pågår</a:t>
            </a:r>
            <a:r>
              <a:rPr lang="nn-NO" sz="1400" dirty="0" smtClean="0">
                <a:solidFill>
                  <a:prstClr val="black"/>
                </a:solidFill>
                <a:ea typeface="+mn-ea"/>
                <a:cs typeface="+mn-cs"/>
              </a:rPr>
              <a:t> fortsatt. Det meste av </a:t>
            </a:r>
            <a:r>
              <a:rPr lang="nn-NO" sz="1400" dirty="0" err="1" smtClean="0">
                <a:solidFill>
                  <a:prstClr val="black"/>
                </a:solidFill>
                <a:ea typeface="+mn-ea"/>
                <a:cs typeface="+mn-cs"/>
              </a:rPr>
              <a:t>arbeidene</a:t>
            </a:r>
            <a:r>
              <a:rPr lang="nn-NO" sz="14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nb-NO" sz="1400" dirty="0" smtClean="0">
                <a:solidFill>
                  <a:prstClr val="black"/>
                </a:solidFill>
                <a:ea typeface="+mn-ea"/>
                <a:cs typeface="+mn-cs"/>
              </a:rPr>
              <a:t>utføres av Fonnes bygdelag på dugnad. </a:t>
            </a:r>
            <a:endParaRPr lang="nb-NO" sz="1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07280" y="1609474"/>
            <a:ext cx="4987875" cy="514253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lvl="0">
              <a:buFont typeface="Wingdings" charset="2"/>
              <a:buChar char="ü"/>
            </a:pPr>
            <a:r>
              <a:rPr lang="nb-NO" sz="4800" dirty="0" smtClean="0"/>
              <a:t>Fjerning </a:t>
            </a:r>
            <a:r>
              <a:rPr lang="nb-NO" sz="4800" dirty="0"/>
              <a:t>av ”gamle” </a:t>
            </a:r>
            <a:r>
              <a:rPr lang="nb-NO" sz="4800" dirty="0" err="1"/>
              <a:t>inngjerdingar</a:t>
            </a:r>
            <a:endParaRPr lang="nb-NO" sz="4800" dirty="0"/>
          </a:p>
          <a:p>
            <a:pPr lvl="0">
              <a:buFont typeface="Wingdings" charset="2"/>
              <a:buChar char="ü"/>
            </a:pPr>
            <a:r>
              <a:rPr lang="nb-NO" sz="4800" dirty="0"/>
              <a:t>Felling av 270 grantrær og fjerning av røtene</a:t>
            </a:r>
          </a:p>
          <a:p>
            <a:pPr lvl="0">
              <a:buFont typeface="Wingdings" charset="2"/>
              <a:buChar char="ü"/>
            </a:pPr>
            <a:r>
              <a:rPr lang="nb-NO" sz="4800" dirty="0"/>
              <a:t>Opparbeiding av parkeringsplass til 20 </a:t>
            </a:r>
            <a:r>
              <a:rPr lang="nb-NO" sz="4800" dirty="0" err="1"/>
              <a:t>bilar</a:t>
            </a:r>
            <a:endParaRPr lang="nb-NO" sz="4800" dirty="0"/>
          </a:p>
          <a:p>
            <a:pPr lvl="0">
              <a:buFont typeface="Wingdings" charset="2"/>
              <a:buChar char="ü"/>
            </a:pPr>
            <a:r>
              <a:rPr lang="nb-NO" sz="4800" dirty="0"/>
              <a:t>Oppgradering av </a:t>
            </a:r>
            <a:r>
              <a:rPr lang="nb-NO" sz="4800" dirty="0" err="1"/>
              <a:t>eksisterande</a:t>
            </a:r>
            <a:r>
              <a:rPr lang="nb-NO" sz="4800" dirty="0"/>
              <a:t> veg  110 meter</a:t>
            </a:r>
          </a:p>
          <a:p>
            <a:pPr lvl="0">
              <a:buFont typeface="Wingdings" charset="2"/>
              <a:buChar char="ü"/>
            </a:pPr>
            <a:r>
              <a:rPr lang="nb-NO" sz="4800" dirty="0"/>
              <a:t>Opparbeida ny veg </a:t>
            </a:r>
            <a:r>
              <a:rPr lang="nb-NO" sz="4800" dirty="0" err="1"/>
              <a:t>frå</a:t>
            </a:r>
            <a:r>
              <a:rPr lang="nb-NO" sz="4800" dirty="0"/>
              <a:t> parkeringsplass til snuplass i badevika 330 meter. </a:t>
            </a:r>
          </a:p>
          <a:p>
            <a:pPr lvl="0">
              <a:buFont typeface="Wingdings" charset="2"/>
              <a:buChar char="ü"/>
            </a:pPr>
            <a:r>
              <a:rPr lang="nb-NO" sz="4800" dirty="0"/>
              <a:t>Opparbeida </a:t>
            </a:r>
            <a:r>
              <a:rPr lang="nb-NO" sz="4800" dirty="0" err="1"/>
              <a:t>arrangementplass</a:t>
            </a:r>
            <a:r>
              <a:rPr lang="nb-NO" sz="4800" dirty="0"/>
              <a:t> til </a:t>
            </a:r>
            <a:r>
              <a:rPr lang="nb-NO" sz="4800" dirty="0" err="1"/>
              <a:t>bl.a</a:t>
            </a:r>
            <a:r>
              <a:rPr lang="nb-NO" sz="4800" dirty="0"/>
              <a:t> telt - </a:t>
            </a:r>
            <a:r>
              <a:rPr lang="nb-NO" sz="4800" dirty="0" smtClean="0"/>
              <a:t>15x30 </a:t>
            </a:r>
            <a:r>
              <a:rPr lang="nb-NO" sz="4800" dirty="0"/>
              <a:t>meter</a:t>
            </a:r>
          </a:p>
          <a:p>
            <a:pPr lvl="0">
              <a:buFont typeface="Wingdings" charset="2"/>
              <a:buChar char="ü"/>
            </a:pPr>
            <a:r>
              <a:rPr lang="en-US" sz="4800" dirty="0" err="1"/>
              <a:t>Opparbeida</a:t>
            </a:r>
            <a:r>
              <a:rPr lang="en-US" sz="4800" dirty="0"/>
              <a:t> </a:t>
            </a:r>
            <a:r>
              <a:rPr lang="en-US" sz="4800" dirty="0" err="1"/>
              <a:t>plass</a:t>
            </a:r>
            <a:r>
              <a:rPr lang="en-US" sz="4800" dirty="0"/>
              <a:t> </a:t>
            </a:r>
            <a:r>
              <a:rPr lang="en-US" sz="4800" dirty="0" err="1"/>
              <a:t>til</a:t>
            </a:r>
            <a:r>
              <a:rPr lang="en-US" sz="4800" dirty="0"/>
              <a:t> </a:t>
            </a:r>
            <a:r>
              <a:rPr lang="en-US" sz="4800" dirty="0" err="1"/>
              <a:t>gapahukar</a:t>
            </a:r>
            <a:r>
              <a:rPr lang="en-US" sz="4800" dirty="0"/>
              <a:t> - 6x14m.</a:t>
            </a:r>
            <a:endParaRPr lang="nb-NO" sz="4800" dirty="0"/>
          </a:p>
          <a:p>
            <a:pPr lvl="0">
              <a:buFont typeface="Wingdings" charset="2"/>
              <a:buChar char="ü"/>
            </a:pPr>
            <a:r>
              <a:rPr lang="en-US" sz="4800" dirty="0"/>
              <a:t>Veg </a:t>
            </a:r>
            <a:r>
              <a:rPr lang="en-US" sz="4800" dirty="0" err="1"/>
              <a:t>mellom</a:t>
            </a:r>
            <a:r>
              <a:rPr lang="en-US" sz="4800" dirty="0"/>
              <a:t> </a:t>
            </a:r>
            <a:r>
              <a:rPr lang="en-US" sz="4800" dirty="0" err="1"/>
              <a:t>arrangementplass</a:t>
            </a:r>
            <a:r>
              <a:rPr lang="en-US" sz="4800" dirty="0"/>
              <a:t> </a:t>
            </a:r>
            <a:r>
              <a:rPr lang="en-US" sz="4800" dirty="0" err="1"/>
              <a:t>og</a:t>
            </a:r>
            <a:r>
              <a:rPr lang="en-US" sz="4800" dirty="0"/>
              <a:t> </a:t>
            </a:r>
            <a:r>
              <a:rPr lang="en-US" sz="4800" dirty="0" err="1"/>
              <a:t>plass</a:t>
            </a:r>
            <a:r>
              <a:rPr lang="en-US" sz="4800" dirty="0"/>
              <a:t> for </a:t>
            </a:r>
            <a:r>
              <a:rPr lang="en-US" sz="4800" dirty="0" err="1"/>
              <a:t>gapahukar</a:t>
            </a:r>
            <a:r>
              <a:rPr lang="en-US" sz="4800" dirty="0"/>
              <a:t> </a:t>
            </a:r>
            <a:r>
              <a:rPr lang="en-US" sz="4800" dirty="0" err="1"/>
              <a:t>ca</a:t>
            </a:r>
            <a:r>
              <a:rPr lang="en-US" sz="4800" dirty="0"/>
              <a:t> 25 meter. </a:t>
            </a:r>
            <a:r>
              <a:rPr lang="nb-NO" sz="4800" dirty="0" err="1"/>
              <a:t>Tilsaman</a:t>
            </a:r>
            <a:r>
              <a:rPr lang="nb-NO" sz="4800" dirty="0"/>
              <a:t> er det tilkjørt området </a:t>
            </a:r>
            <a:r>
              <a:rPr lang="nb-NO" sz="4800" dirty="0" smtClean="0"/>
              <a:t>240 </a:t>
            </a:r>
            <a:r>
              <a:rPr lang="nb-NO" sz="4800" dirty="0"/>
              <a:t>lastebil lass med stein og grus.</a:t>
            </a:r>
          </a:p>
          <a:p>
            <a:pPr lvl="0">
              <a:buFont typeface="Wingdings" charset="2"/>
              <a:buChar char="ü"/>
            </a:pPr>
            <a:r>
              <a:rPr lang="nb-NO" sz="4800" dirty="0" smtClean="0"/>
              <a:t>O</a:t>
            </a:r>
            <a:r>
              <a:rPr lang="en-US" sz="4800" dirty="0" err="1" smtClean="0"/>
              <a:t>pparbeiding</a:t>
            </a:r>
            <a:r>
              <a:rPr lang="en-US" sz="4800" dirty="0" smtClean="0"/>
              <a:t> </a:t>
            </a:r>
            <a:r>
              <a:rPr lang="en-US" sz="4800" dirty="0" err="1" smtClean="0"/>
              <a:t>og</a:t>
            </a:r>
            <a:r>
              <a:rPr lang="en-US" sz="4800" dirty="0" smtClean="0"/>
              <a:t> </a:t>
            </a:r>
            <a:r>
              <a:rPr lang="en-US" sz="4800" dirty="0" err="1" smtClean="0"/>
              <a:t>såing</a:t>
            </a:r>
            <a:r>
              <a:rPr lang="en-US" sz="4800" dirty="0" smtClean="0"/>
              <a:t> </a:t>
            </a:r>
            <a:r>
              <a:rPr lang="en-US" sz="4800" dirty="0" err="1" smtClean="0"/>
              <a:t>av</a:t>
            </a:r>
            <a:r>
              <a:rPr lang="en-US" sz="4800" dirty="0" smtClean="0"/>
              <a:t> </a:t>
            </a:r>
            <a:r>
              <a:rPr lang="en-US" sz="4800" dirty="0" err="1" smtClean="0"/>
              <a:t>plen</a:t>
            </a:r>
            <a:r>
              <a:rPr lang="en-US" sz="4800" dirty="0" smtClean="0"/>
              <a:t> </a:t>
            </a:r>
            <a:r>
              <a:rPr lang="en-US" sz="4800" dirty="0" err="1"/>
              <a:t>på</a:t>
            </a:r>
            <a:r>
              <a:rPr lang="en-US" sz="4800" dirty="0"/>
              <a:t> ca. 1 </a:t>
            </a:r>
            <a:r>
              <a:rPr lang="en-US" sz="4800" dirty="0" err="1"/>
              <a:t>mål</a:t>
            </a:r>
            <a:endParaRPr lang="nb-NO" sz="4800" dirty="0"/>
          </a:p>
          <a:p>
            <a:pPr lvl="0">
              <a:buFont typeface="Wingdings" charset="2"/>
              <a:buChar char="ü"/>
            </a:pPr>
            <a:r>
              <a:rPr lang="en-US" sz="4800" dirty="0" err="1"/>
              <a:t>Laga</a:t>
            </a:r>
            <a:r>
              <a:rPr lang="en-US" sz="4800" dirty="0"/>
              <a:t> «</a:t>
            </a:r>
            <a:r>
              <a:rPr lang="en-US" sz="4800" dirty="0" err="1"/>
              <a:t>steinmolo</a:t>
            </a:r>
            <a:r>
              <a:rPr lang="en-US" sz="4800" dirty="0"/>
              <a:t>» I </a:t>
            </a:r>
            <a:r>
              <a:rPr lang="en-US" sz="4800" dirty="0" err="1"/>
              <a:t>sjøen</a:t>
            </a:r>
            <a:r>
              <a:rPr lang="en-US" sz="4800" dirty="0"/>
              <a:t> for </a:t>
            </a:r>
            <a:r>
              <a:rPr lang="en-US" sz="4800" dirty="0" err="1"/>
              <a:t>å</a:t>
            </a:r>
            <a:r>
              <a:rPr lang="en-US" sz="4800" dirty="0"/>
              <a:t> </a:t>
            </a:r>
            <a:r>
              <a:rPr lang="en-US" sz="4800" dirty="0" err="1"/>
              <a:t>behalda</a:t>
            </a:r>
            <a:r>
              <a:rPr lang="en-US" sz="4800" dirty="0"/>
              <a:t> </a:t>
            </a:r>
            <a:r>
              <a:rPr lang="en-US" sz="4800" dirty="0" err="1"/>
              <a:t>sanden</a:t>
            </a:r>
            <a:r>
              <a:rPr lang="en-US" sz="4800" dirty="0"/>
              <a:t> </a:t>
            </a:r>
            <a:r>
              <a:rPr lang="en-US" sz="4800" dirty="0" err="1"/>
              <a:t>i</a:t>
            </a:r>
            <a:r>
              <a:rPr lang="en-US" sz="4800" dirty="0"/>
              <a:t> </a:t>
            </a:r>
            <a:r>
              <a:rPr lang="en-US" sz="4800" dirty="0" err="1"/>
              <a:t>fjæra</a:t>
            </a:r>
            <a:r>
              <a:rPr lang="en-US" sz="4800" dirty="0"/>
              <a:t>.</a:t>
            </a:r>
            <a:endParaRPr lang="nb-NO" sz="4800" dirty="0"/>
          </a:p>
          <a:p>
            <a:pPr lvl="0">
              <a:buFont typeface="Wingdings" charset="2"/>
              <a:buChar char="ü"/>
            </a:pPr>
            <a:r>
              <a:rPr lang="nb-NO" sz="4800" dirty="0"/>
              <a:t>Tilkjørt 16 traktorlass med </a:t>
            </a:r>
            <a:r>
              <a:rPr lang="nb-NO" sz="4800" dirty="0" err="1"/>
              <a:t>skjelsand</a:t>
            </a:r>
            <a:r>
              <a:rPr lang="nb-NO" sz="4800" dirty="0"/>
              <a:t> i badevika</a:t>
            </a:r>
          </a:p>
          <a:p>
            <a:pPr lvl="0">
              <a:buFont typeface="Wingdings" charset="2"/>
              <a:buChar char="ü"/>
            </a:pPr>
            <a:r>
              <a:rPr lang="nb-NO" sz="4800" dirty="0"/>
              <a:t>Kjørt bort </a:t>
            </a:r>
            <a:r>
              <a:rPr lang="en-US" sz="4800" dirty="0"/>
              <a:t>12 </a:t>
            </a:r>
            <a:r>
              <a:rPr lang="en-US" sz="4800" dirty="0" err="1"/>
              <a:t>traktorlass</a:t>
            </a:r>
            <a:r>
              <a:rPr lang="en-US" sz="4800" dirty="0"/>
              <a:t> med </a:t>
            </a:r>
            <a:r>
              <a:rPr lang="en-US" sz="4800" dirty="0" err="1"/>
              <a:t>overflødig</a:t>
            </a:r>
            <a:r>
              <a:rPr lang="en-US" sz="4800" dirty="0"/>
              <a:t> stein </a:t>
            </a:r>
            <a:r>
              <a:rPr lang="en-US" sz="4800" dirty="0" err="1" smtClean="0"/>
              <a:t>i</a:t>
            </a:r>
            <a:r>
              <a:rPr lang="en-US" sz="4800" dirty="0" smtClean="0"/>
              <a:t> </a:t>
            </a:r>
            <a:r>
              <a:rPr lang="en-US" sz="4800" dirty="0" err="1"/>
              <a:t>vika</a:t>
            </a:r>
            <a:endParaRPr lang="nb-NO" sz="4800" dirty="0"/>
          </a:p>
          <a:p>
            <a:pPr lvl="0">
              <a:buFont typeface="Wingdings" charset="2"/>
              <a:buChar char="ü"/>
            </a:pPr>
            <a:r>
              <a:rPr lang="nb-NO" sz="4800" dirty="0"/>
              <a:t>Bygd toalettanlegg med torvtak</a:t>
            </a:r>
            <a:r>
              <a:rPr lang="nb-NO" sz="4800" dirty="0" smtClean="0"/>
              <a:t>. Toalettanlegget </a:t>
            </a:r>
            <a:r>
              <a:rPr lang="nb-NO" sz="4800" dirty="0"/>
              <a:t>er beisa utvendig og lakka innvendig.</a:t>
            </a:r>
          </a:p>
          <a:p>
            <a:pPr lvl="0">
              <a:buFont typeface="Wingdings" charset="2"/>
              <a:buChar char="ü"/>
            </a:pPr>
            <a:r>
              <a:rPr lang="nb-NO" sz="4800" dirty="0"/>
              <a:t>Utplassert </a:t>
            </a:r>
            <a:r>
              <a:rPr lang="nb-NO" sz="4800" dirty="0" err="1"/>
              <a:t>benkar</a:t>
            </a:r>
            <a:r>
              <a:rPr lang="nb-NO" sz="4800" dirty="0"/>
              <a:t> og </a:t>
            </a:r>
            <a:r>
              <a:rPr lang="nb-NO" sz="4800" dirty="0" smtClean="0"/>
              <a:t>grill</a:t>
            </a:r>
          </a:p>
          <a:p>
            <a:pPr lvl="0">
              <a:buFont typeface="Wingdings" charset="2"/>
              <a:buChar char="ü"/>
            </a:pPr>
            <a:r>
              <a:rPr lang="nb-NO" sz="4800" dirty="0" smtClean="0"/>
              <a:t>Montert nytt gjerde</a:t>
            </a:r>
          </a:p>
          <a:p>
            <a:pPr lvl="0">
              <a:buFont typeface="Wingdings" charset="2"/>
              <a:buChar char="ü"/>
            </a:pPr>
            <a:r>
              <a:rPr lang="nb-NO" sz="4800" dirty="0" smtClean="0"/>
              <a:t>Bygd gapahuk</a:t>
            </a:r>
          </a:p>
          <a:p>
            <a:pPr lvl="0">
              <a:buFont typeface="Wingdings" charset="2"/>
              <a:buChar char="ü"/>
            </a:pPr>
            <a:r>
              <a:rPr lang="nb-NO" sz="4800" dirty="0" smtClean="0"/>
              <a:t>Montert </a:t>
            </a:r>
            <a:r>
              <a:rPr lang="nb-NO" sz="4800" dirty="0" err="1" smtClean="0"/>
              <a:t>leikeappapparater</a:t>
            </a:r>
            <a:r>
              <a:rPr lang="nb-NO" sz="4800" dirty="0" smtClean="0"/>
              <a:t> i </a:t>
            </a:r>
            <a:r>
              <a:rPr lang="nb-NO" sz="4800" dirty="0" err="1" smtClean="0"/>
              <a:t>Årvika</a:t>
            </a:r>
            <a:endParaRPr lang="nb-NO" sz="4800" dirty="0" smtClean="0"/>
          </a:p>
          <a:p>
            <a:pPr lvl="0">
              <a:buFont typeface="Wingdings" charset="2"/>
              <a:buChar char="ü"/>
            </a:pPr>
            <a:r>
              <a:rPr lang="nb-NO" sz="4800" dirty="0" smtClean="0"/>
              <a:t>Etablert sti fra Molokai til </a:t>
            </a:r>
            <a:r>
              <a:rPr lang="nb-NO" sz="4800" dirty="0" err="1" smtClean="0"/>
              <a:t>Årvika</a:t>
            </a:r>
            <a:r>
              <a:rPr lang="nb-NO" sz="4800" dirty="0" smtClean="0"/>
              <a:t> og videre til Vardtangen( 1350 meter)</a:t>
            </a:r>
          </a:p>
          <a:p>
            <a:pPr lvl="0">
              <a:buFont typeface="Wingdings" charset="2"/>
              <a:buChar char="ü"/>
            </a:pPr>
            <a:r>
              <a:rPr lang="nb-NO" sz="4800" dirty="0" smtClean="0"/>
              <a:t>Etablerert 2 </a:t>
            </a:r>
            <a:r>
              <a:rPr lang="nb-NO" sz="4800" dirty="0" err="1" smtClean="0"/>
              <a:t>aktivitetsplassar</a:t>
            </a:r>
            <a:r>
              <a:rPr lang="nb-NO" sz="4800" dirty="0" smtClean="0"/>
              <a:t> med treningsapparater langs stien</a:t>
            </a:r>
          </a:p>
          <a:p>
            <a:pPr lvl="0">
              <a:buFont typeface="Wingdings" charset="2"/>
              <a:buChar char="ü"/>
            </a:pPr>
            <a:r>
              <a:rPr lang="nb-NO" sz="4800" dirty="0" smtClean="0"/>
              <a:t>Montert kulturminneskilt langs stien og på Vardtangen  </a:t>
            </a:r>
            <a:endParaRPr lang="nb-NO" sz="4800" dirty="0"/>
          </a:p>
          <a:p>
            <a:endParaRPr lang="nb-NO" sz="4800" dirty="0" smtClean="0"/>
          </a:p>
          <a:p>
            <a:endParaRPr lang="nb-NO" sz="4800" dirty="0"/>
          </a:p>
          <a:p>
            <a:r>
              <a:rPr lang="nb-NO" sz="4800" dirty="0" smtClean="0"/>
              <a:t>Noen bilder vedlagt </a:t>
            </a:r>
            <a:r>
              <a:rPr lang="nb-NO" sz="4800" dirty="0"/>
              <a:t>viser litt om arbeidet som har pågått. Så langt er bygdelaget og </a:t>
            </a:r>
            <a:r>
              <a:rPr lang="nb-NO" sz="4800" dirty="0" err="1"/>
              <a:t>brukarane</a:t>
            </a:r>
            <a:r>
              <a:rPr lang="nb-NO" sz="4800" dirty="0"/>
              <a:t> godt nøgd med resultatet. </a:t>
            </a:r>
            <a:endParaRPr lang="nb-NO" sz="4800" dirty="0" smtClean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46935" y="1113254"/>
            <a:ext cx="4240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nn-NO" sz="1200" dirty="0">
                <a:solidFill>
                  <a:prstClr val="black"/>
                </a:solidFill>
              </a:rPr>
              <a:t>Med bakgrunn i idear og innspel frå ulike grupperingar og partane i møtet, vart det utarbeida ei skisse for området.</a:t>
            </a:r>
            <a:r>
              <a:rPr lang="nb-NO" sz="1200" dirty="0">
                <a:solidFill>
                  <a:prstClr val="black"/>
                </a:solidFill>
              </a:rPr>
              <a:t> </a:t>
            </a:r>
          </a:p>
          <a:p>
            <a:endParaRPr lang="nb-NO" dirty="0"/>
          </a:p>
        </p:txBody>
      </p:sp>
      <p:pic>
        <p:nvPicPr>
          <p:cNvPr id="5" name="Bild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22" y="1497023"/>
            <a:ext cx="3788790" cy="52940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/>
          <p:cNvSpPr txBox="1"/>
          <p:nvPr/>
        </p:nvSpPr>
        <p:spPr>
          <a:xfrm>
            <a:off x="4691384" y="1297920"/>
            <a:ext cx="3995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nb-NO" sz="1200" dirty="0" smtClean="0">
                <a:solidFill>
                  <a:prstClr val="black"/>
                </a:solidFill>
              </a:rPr>
              <a:t>Arbeid </a:t>
            </a:r>
            <a:r>
              <a:rPr lang="nb-NO" sz="1200" dirty="0">
                <a:solidFill>
                  <a:prstClr val="black"/>
                </a:solidFill>
              </a:rPr>
              <a:t>gjennomført i felt </a:t>
            </a:r>
            <a:r>
              <a:rPr lang="nb-NO" sz="1200" dirty="0" err="1">
                <a:solidFill>
                  <a:prstClr val="black"/>
                </a:solidFill>
              </a:rPr>
              <a:t>sidan</a:t>
            </a:r>
            <a:r>
              <a:rPr lang="nb-NO" sz="1200" dirty="0">
                <a:solidFill>
                  <a:prstClr val="black"/>
                </a:solidFill>
              </a:rPr>
              <a:t> starten av </a:t>
            </a:r>
            <a:r>
              <a:rPr lang="nb-NO" sz="1200" dirty="0" smtClean="0">
                <a:solidFill>
                  <a:prstClr val="black"/>
                </a:solidFill>
              </a:rPr>
              <a:t>mars 2014:</a:t>
            </a:r>
            <a:endParaRPr lang="nb-NO" sz="1200" dirty="0">
              <a:solidFill>
                <a:prstClr val="black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073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408"/>
          </a:xfrm>
        </p:spPr>
        <p:txBody>
          <a:bodyPr/>
          <a:lstStyle/>
          <a:p>
            <a:r>
              <a:rPr lang="nb-NO" dirty="0" smtClean="0"/>
              <a:t>Vegen </a:t>
            </a:r>
            <a:r>
              <a:rPr lang="nb-NO" dirty="0" err="1" smtClean="0"/>
              <a:t>vidare</a:t>
            </a:r>
            <a:endParaRPr lang="nb-NO" dirty="0"/>
          </a:p>
        </p:txBody>
      </p:sp>
      <p:pic>
        <p:nvPicPr>
          <p:cNvPr id="3" name="Bilde 2" descr="ÅrvikanedugnadV15_4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63046"/>
            <a:ext cx="8059808" cy="5694954"/>
          </a:xfrm>
          <a:prstGeom prst="rect">
            <a:avLst/>
          </a:prstGeom>
        </p:spPr>
      </p:pic>
      <p:sp>
        <p:nvSpPr>
          <p:cNvPr id="7" name="Plassholder for innhold 2"/>
          <p:cNvSpPr txBox="1">
            <a:spLocks/>
          </p:cNvSpPr>
          <p:nvPr/>
        </p:nvSpPr>
        <p:spPr>
          <a:xfrm>
            <a:off x="5345501" y="4013225"/>
            <a:ext cx="3104374" cy="2643496"/>
          </a:xfrm>
          <a:prstGeom prst="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b-NO" sz="1400" dirty="0"/>
          </a:p>
          <a:p>
            <a:pPr lvl="1"/>
            <a:endParaRPr lang="nb-NO" sz="1400" dirty="0" smtClean="0"/>
          </a:p>
          <a:p>
            <a:pPr lvl="1"/>
            <a:endParaRPr lang="nb-NO" sz="1400" dirty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nb-NO" sz="1700" dirty="0" err="1" smtClean="0">
                <a:solidFill>
                  <a:schemeClr val="tx2"/>
                </a:solidFill>
              </a:rPr>
              <a:t>Montera</a:t>
            </a:r>
            <a:r>
              <a:rPr lang="nb-NO" sz="1700" dirty="0" smtClean="0">
                <a:solidFill>
                  <a:schemeClr val="tx2"/>
                </a:solidFill>
              </a:rPr>
              <a:t> flytebrygge og stuperampe for fortøyning av </a:t>
            </a:r>
            <a:r>
              <a:rPr lang="nb-NO" sz="1700" dirty="0" err="1" smtClean="0">
                <a:solidFill>
                  <a:schemeClr val="tx2"/>
                </a:solidFill>
              </a:rPr>
              <a:t>båtar</a:t>
            </a:r>
            <a:r>
              <a:rPr lang="nb-NO" sz="1700" dirty="0" smtClean="0">
                <a:solidFill>
                  <a:schemeClr val="tx2"/>
                </a:solidFill>
              </a:rPr>
              <a:t> og badeaktivitet</a:t>
            </a:r>
          </a:p>
          <a:p>
            <a:pPr lvl="1">
              <a:buFont typeface="Wingdings" charset="2"/>
              <a:buChar char="u"/>
            </a:pPr>
            <a:r>
              <a:rPr lang="nb-NO" sz="1700" dirty="0" smtClean="0">
                <a:solidFill>
                  <a:schemeClr val="tx2"/>
                </a:solidFill>
              </a:rPr>
              <a:t>Sandvolleybane</a:t>
            </a:r>
          </a:p>
          <a:p>
            <a:pPr lvl="1">
              <a:buFont typeface="Wingdings" charset="2"/>
              <a:buChar char="u"/>
            </a:pPr>
            <a:r>
              <a:rPr lang="nb-NO" sz="1700" dirty="0" smtClean="0">
                <a:solidFill>
                  <a:schemeClr val="tx2"/>
                </a:solidFill>
              </a:rPr>
              <a:t>Lys sette løpe og området med solcellelys</a:t>
            </a:r>
          </a:p>
          <a:p>
            <a:pPr marL="457200" lvl="1" indent="0">
              <a:buFont typeface="Arial"/>
              <a:buNone/>
            </a:pPr>
            <a:r>
              <a:rPr lang="nb-NO" sz="800" dirty="0" smtClean="0"/>
              <a:t>						</a:t>
            </a:r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/>
          </a:p>
          <a:p>
            <a:pPr marL="0" indent="0">
              <a:buFont typeface="Arial"/>
              <a:buNone/>
            </a:pPr>
            <a:r>
              <a:rPr lang="nb-NO" sz="1200" dirty="0" smtClean="0"/>
              <a:t> </a:t>
            </a:r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pPr marL="0" indent="0">
              <a:buFont typeface="Arial"/>
              <a:buNone/>
            </a:pPr>
            <a:endParaRPr lang="nb-NO" sz="1200" dirty="0" smtClean="0"/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13074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Årvika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17638"/>
            <a:ext cx="4259637" cy="234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44" y="1418588"/>
            <a:ext cx="3910854" cy="234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40283"/>
            <a:ext cx="4259637" cy="285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43" y="3840283"/>
            <a:ext cx="3910855" cy="285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936" y="2769502"/>
            <a:ext cx="2570615" cy="172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385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Gapahuken</a:t>
            </a:r>
            <a:endParaRPr lang="nb-NO" dirty="0"/>
          </a:p>
        </p:txBody>
      </p:sp>
      <p:pic>
        <p:nvPicPr>
          <p:cNvPr id="4" name="Plassholder for innhold 3" descr="ÅrvikanedugnadV15_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lassholder for innhold 3" descr="ÅrvikanedugnadV15_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4936862"/>
            <a:ext cx="3374502" cy="18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Leik og </a:t>
            </a:r>
            <a:r>
              <a:rPr lang="nb-NO" dirty="0" err="1" smtClean="0"/>
              <a:t>morro</a:t>
            </a:r>
            <a:endParaRPr lang="nb-NO" dirty="0"/>
          </a:p>
        </p:txBody>
      </p:sp>
      <p:pic>
        <p:nvPicPr>
          <p:cNvPr id="4" name="Plassholder for innhold 3" descr="ÅrvikanedugnadV15_5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02" r="-2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1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Sommarbiliotek</a:t>
            </a:r>
            <a:r>
              <a:rPr lang="nb-NO" dirty="0" smtClean="0"/>
              <a:t> i Gapahuken</a:t>
            </a:r>
            <a:endParaRPr lang="nb-NO" dirty="0"/>
          </a:p>
        </p:txBody>
      </p:sp>
      <p:pic>
        <p:nvPicPr>
          <p:cNvPr id="4" name="Plassholder for innhold 3" descr="ÅrvikanedugnadV15_5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1" r="-16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420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t bilde som inneholder gress, tre, utendørs, stein&#10;&#10;Automatisk generert beskrivelse">
            <a:extLst>
              <a:ext uri="{FF2B5EF4-FFF2-40B4-BE49-F238E27FC236}">
                <a16:creationId xmlns:a16="http://schemas.microsoft.com/office/drawing/2014/main" xmlns="" id="{D06C844D-8446-44D5-B2D8-C28DE3FC8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07119"/>
            <a:ext cx="3118717" cy="23390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Bilde 10" descr="Et bilde som inneholder tre, utendørs, gress&#10;&#10;Automatisk generert beskrivelse">
            <a:extLst>
              <a:ext uri="{FF2B5EF4-FFF2-40B4-BE49-F238E27FC236}">
                <a16:creationId xmlns:a16="http://schemas.microsoft.com/office/drawing/2014/main" xmlns="" id="{0332C34A-CDDC-4AC3-95A2-33645AE9F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9" y="4242150"/>
            <a:ext cx="3000248" cy="22501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xmlns="" id="{7F91ABBB-290D-4B30-8716-2D173D95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nb-NO" sz="2200" b="1" dirty="0">
                <a:latin typeface="Verdana"/>
                <a:ea typeface="Times New Roman"/>
              </a:rPr>
              <a:t/>
            </a:r>
            <a:br>
              <a:rPr lang="nb-NO" sz="2200" b="1" dirty="0">
                <a:latin typeface="Verdana"/>
                <a:ea typeface="Times New Roman"/>
              </a:rPr>
            </a:br>
            <a:r>
              <a:rPr lang="nb-NO" sz="2200" b="1" dirty="0">
                <a:latin typeface="Verdana"/>
                <a:ea typeface="Times New Roman"/>
              </a:rPr>
              <a:t>Tursti og aktivitetsløype fra </a:t>
            </a:r>
            <a:br>
              <a:rPr lang="nb-NO" sz="2200" b="1" dirty="0">
                <a:latin typeface="Verdana"/>
                <a:ea typeface="Times New Roman"/>
              </a:rPr>
            </a:br>
            <a:r>
              <a:rPr lang="nb-NO" sz="2200" b="1" dirty="0" err="1">
                <a:latin typeface="Verdana"/>
                <a:ea typeface="Times New Roman"/>
              </a:rPr>
              <a:t>Årvika</a:t>
            </a:r>
            <a:r>
              <a:rPr lang="nb-NO" sz="2200" b="1" dirty="0">
                <a:latin typeface="Verdana"/>
                <a:ea typeface="Times New Roman"/>
              </a:rPr>
              <a:t> til Vardetangen</a:t>
            </a:r>
            <a:br>
              <a:rPr lang="nb-NO" sz="2200" b="1" dirty="0">
                <a:latin typeface="Verdana"/>
                <a:ea typeface="Times New Roman"/>
              </a:rPr>
            </a:br>
            <a:endParaRPr lang="en-BZ" dirty="0"/>
          </a:p>
        </p:txBody>
      </p:sp>
      <p:pic>
        <p:nvPicPr>
          <p:cNvPr id="5" name="Bilde 4" descr="Et bilde som inneholder tre, utendørs, gress, himmel&#10;&#10;Automatisk generert beskrivelse">
            <a:extLst>
              <a:ext uri="{FF2B5EF4-FFF2-40B4-BE49-F238E27FC236}">
                <a16:creationId xmlns:a16="http://schemas.microsoft.com/office/drawing/2014/main" xmlns="" id="{3C89B74D-0FBA-4B67-8D25-6E34EDAA3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7" y="1622543"/>
            <a:ext cx="3000248" cy="22501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Bilde 6" descr="Et bilde som inneholder tre, utendørs, gress, skilt&#10;&#10;Automatisk generert beskrivelse">
            <a:extLst>
              <a:ext uri="{FF2B5EF4-FFF2-40B4-BE49-F238E27FC236}">
                <a16:creationId xmlns:a16="http://schemas.microsoft.com/office/drawing/2014/main" xmlns="" id="{F27CBEE7-23FC-4EDC-A3C5-7718BE7FB3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30" y="1528081"/>
            <a:ext cx="3252147" cy="24391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Bilde 8" descr="Et bilde som inneholder utendørs, tre, bygning, stein&#10;&#10;Automatisk generert beskrivelse">
            <a:extLst>
              <a:ext uri="{FF2B5EF4-FFF2-40B4-BE49-F238E27FC236}">
                <a16:creationId xmlns:a16="http://schemas.microsoft.com/office/drawing/2014/main" xmlns="" id="{7041262A-FDD2-4E47-87FA-B7B8FF0F0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3451" y="2975838"/>
            <a:ext cx="2902123" cy="21765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xmlns="" id="{485292CB-ADC5-4506-A7F8-827447A92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1889" y="133351"/>
            <a:ext cx="861962" cy="9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8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366</Words>
  <Application>Microsoft Macintosh PowerPoint</Application>
  <PresentationFormat>Skjermfremvisning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Office-tema</vt:lpstr>
      <vt:lpstr>PowerPoint-presentasjon</vt:lpstr>
      <vt:lpstr>        Prosjektet som er eit samarbeidsprosjekt mellom Austrheim kommune , Bergen og omland friluftsråd og Fonnes bygdelag starta i 2014 og pågår fortsatt. Det meste av arbeidene utføres av Fonnes bygdelag på dugnad. </vt:lpstr>
      <vt:lpstr>Vegen vidare</vt:lpstr>
      <vt:lpstr>Årvika</vt:lpstr>
      <vt:lpstr>Gapahuken</vt:lpstr>
      <vt:lpstr>Leik og morro</vt:lpstr>
      <vt:lpstr>Sommarbiliotek i Gapahuken</vt:lpstr>
      <vt:lpstr> Tursti og aktivitetsløype fra  Årvika til Vardetangen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Austrheim</dc:creator>
  <cp:lastModifiedBy>Øystein Austrheim</cp:lastModifiedBy>
  <cp:revision>15</cp:revision>
  <dcterms:created xsi:type="dcterms:W3CDTF">2022-06-16T06:38:52Z</dcterms:created>
  <dcterms:modified xsi:type="dcterms:W3CDTF">2022-10-22T18:06:47Z</dcterms:modified>
</cp:coreProperties>
</file>